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8" r:id="rId11"/>
    <p:sldId id="266" r:id="rId12"/>
    <p:sldId id="287" r:id="rId13"/>
    <p:sldId id="267" r:id="rId14"/>
    <p:sldId id="294" r:id="rId15"/>
    <p:sldId id="271" r:id="rId16"/>
    <p:sldId id="272" r:id="rId17"/>
    <p:sldId id="277" r:id="rId18"/>
    <p:sldId id="279" r:id="rId19"/>
    <p:sldId id="273" r:id="rId20"/>
    <p:sldId id="309" r:id="rId21"/>
    <p:sldId id="276" r:id="rId22"/>
    <p:sldId id="296" r:id="rId23"/>
    <p:sldId id="297" r:id="rId24"/>
    <p:sldId id="298" r:id="rId25"/>
    <p:sldId id="299" r:id="rId26"/>
    <p:sldId id="300" r:id="rId27"/>
    <p:sldId id="310" r:id="rId28"/>
    <p:sldId id="301" r:id="rId29"/>
    <p:sldId id="293" r:id="rId30"/>
    <p:sldId id="270" r:id="rId31"/>
    <p:sldId id="302" r:id="rId32"/>
    <p:sldId id="290" r:id="rId33"/>
    <p:sldId id="304" r:id="rId34"/>
    <p:sldId id="305" r:id="rId35"/>
    <p:sldId id="288" r:id="rId36"/>
    <p:sldId id="283" r:id="rId37"/>
    <p:sldId id="285" r:id="rId38"/>
    <p:sldId id="286" r:id="rId39"/>
    <p:sldId id="306" r:id="rId40"/>
    <p:sldId id="307" r:id="rId41"/>
    <p:sldId id="308" r:id="rId42"/>
    <p:sldId id="284" r:id="rId43"/>
    <p:sldId id="278" r:id="rId44"/>
    <p:sldId id="303" r:id="rId45"/>
    <p:sldId id="28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DFF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8215338" y="6286496"/>
            <a:ext cx="928662" cy="57150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1793812-1E94-4802-9CFA-2245B65D8707}" type="slidenum">
              <a:rPr lang="en-US" sz="4000" smtClean="0"/>
              <a:pPr algn="ctr"/>
              <a:t>‹#›</a:t>
            </a:fld>
            <a:endParaRPr lang="en-US" sz="40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F6C5A-80CB-4231-8D92-CDF4606AB078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24FC-13B9-4CCE-AE28-76C4B509E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2" y="142874"/>
            <a:ext cx="9144032" cy="4929200"/>
            <a:chOff x="-32" y="142874"/>
            <a:chExt cx="9144032" cy="4929200"/>
          </a:xfrm>
        </p:grpSpPr>
        <p:sp>
          <p:nvSpPr>
            <p:cNvPr id="7" name="Rounded Rectangle 6"/>
            <p:cNvSpPr/>
            <p:nvPr/>
          </p:nvSpPr>
          <p:spPr>
            <a:xfrm>
              <a:off x="142875" y="142874"/>
              <a:ext cx="8858250" cy="4929199"/>
            </a:xfrm>
            <a:prstGeom prst="roundRect">
              <a:avLst>
                <a:gd name="adj" fmla="val 677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4339" name="Text Box 4"/>
            <p:cNvSpPr txBox="1">
              <a:spLocks noChangeArrowheads="1"/>
            </p:cNvSpPr>
            <p:nvPr/>
          </p:nvSpPr>
          <p:spPr bwMode="auto">
            <a:xfrm>
              <a:off x="0" y="285750"/>
              <a:ext cx="9144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 dirty="0" err="1"/>
                <a:t>LiMoSense</a:t>
              </a:r>
              <a:r>
                <a:rPr lang="en-US" sz="3600" b="1" dirty="0"/>
                <a:t> – </a:t>
              </a:r>
              <a:endParaRPr lang="en-US" sz="3600" b="1" dirty="0" smtClean="0"/>
            </a:p>
            <a:p>
              <a:pPr algn="ctr"/>
              <a:r>
                <a:rPr lang="en-US" sz="3600" b="1" dirty="0" smtClean="0"/>
                <a:t>Live </a:t>
              </a:r>
              <a:r>
                <a:rPr lang="en-US" sz="3600" b="1" dirty="0"/>
                <a:t>Monitoring in </a:t>
              </a:r>
              <a:r>
                <a:rPr lang="en-US" sz="3600" b="1" dirty="0" smtClean="0"/>
                <a:t>Dynamic </a:t>
              </a:r>
              <a:r>
                <a:rPr lang="en-US" sz="3600" b="1" dirty="0"/>
                <a:t>Sensor Networks</a:t>
              </a:r>
            </a:p>
          </p:txBody>
        </p:sp>
        <p:pic>
          <p:nvPicPr>
            <p:cNvPr id="14340" name="Picture 6"/>
            <p:cNvPicPr>
              <a:picLocks noChangeAspect="1" noChangeArrowheads="1"/>
            </p:cNvPicPr>
            <p:nvPr/>
          </p:nvPicPr>
          <p:blipFill>
            <a:blip r:embed="rId2">
              <a:lum bright="-20000"/>
            </a:blip>
            <a:srcRect l="11765"/>
            <a:stretch>
              <a:fillRect/>
            </a:stretch>
          </p:blipFill>
          <p:spPr bwMode="auto">
            <a:xfrm>
              <a:off x="3857625" y="2403475"/>
              <a:ext cx="1071563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9925" y="2336800"/>
              <a:ext cx="1036638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 Box 4"/>
            <p:cNvSpPr txBox="1">
              <a:spLocks noChangeArrowheads="1"/>
            </p:cNvSpPr>
            <p:nvPr/>
          </p:nvSpPr>
          <p:spPr bwMode="auto">
            <a:xfrm>
              <a:off x="0" y="1643063"/>
              <a:ext cx="91440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 err="1"/>
                <a:t>Ittay</a:t>
              </a:r>
              <a:r>
                <a:rPr lang="en-US" sz="2800" dirty="0"/>
                <a:t> </a:t>
              </a:r>
              <a:r>
                <a:rPr lang="en-US" sz="2800" dirty="0" err="1"/>
                <a:t>Eyal</a:t>
              </a:r>
              <a:r>
                <a:rPr lang="en-US" sz="2800" dirty="0"/>
                <a:t>, </a:t>
              </a:r>
              <a:r>
                <a:rPr lang="en-US" sz="2800" dirty="0" err="1"/>
                <a:t>Idit</a:t>
              </a:r>
              <a:r>
                <a:rPr lang="en-US" sz="2800" dirty="0"/>
                <a:t> </a:t>
              </a:r>
              <a:r>
                <a:rPr lang="en-US" sz="2800" dirty="0" err="1"/>
                <a:t>Keidar</a:t>
              </a:r>
              <a:r>
                <a:rPr lang="en-US" sz="2800" dirty="0"/>
                <a:t>, </a:t>
              </a:r>
              <a:r>
                <a:rPr lang="en-US" sz="2800" dirty="0" err="1"/>
                <a:t>Raphi</a:t>
              </a:r>
              <a:r>
                <a:rPr lang="en-US" sz="2800" dirty="0"/>
                <a:t> Rom</a:t>
              </a:r>
            </a:p>
          </p:txBody>
        </p:sp>
        <p:sp>
          <p:nvSpPr>
            <p:cNvPr id="14343" name="Text Box 4"/>
            <p:cNvSpPr txBox="1">
              <a:spLocks noChangeArrowheads="1"/>
            </p:cNvSpPr>
            <p:nvPr/>
          </p:nvSpPr>
          <p:spPr bwMode="auto">
            <a:xfrm>
              <a:off x="0" y="3929063"/>
              <a:ext cx="9144000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 err="1"/>
                <a:t>Technion</a:t>
              </a:r>
              <a:r>
                <a:rPr lang="en-US" sz="2800" dirty="0"/>
                <a:t>, Israel</a:t>
              </a:r>
            </a:p>
          </p:txBody>
        </p:sp>
        <p:sp>
          <p:nvSpPr>
            <p:cNvPr id="8" name="Smiley Face 7"/>
            <p:cNvSpPr/>
            <p:nvPr/>
          </p:nvSpPr>
          <p:spPr>
            <a:xfrm>
              <a:off x="2143125" y="2500313"/>
              <a:ext cx="1000125" cy="1000125"/>
            </a:xfrm>
            <a:prstGeom prst="smileyFac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-32" y="4549787"/>
              <a:ext cx="9144000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 smtClean="0"/>
                <a:t>Israeli Networking Day. March 2011</a:t>
              </a:r>
              <a:endParaRPr lang="en-US" sz="2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071524"/>
            <a:ext cx="8858250" cy="2000286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44285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/>
              <a:t>LiMoSense</a:t>
            </a:r>
            <a:r>
              <a:rPr lang="en-US" sz="3600" b="1" dirty="0"/>
              <a:t> – </a:t>
            </a:r>
            <a:endParaRPr lang="en-US" sz="3600" b="1" dirty="0" smtClean="0"/>
          </a:p>
          <a:p>
            <a:pPr algn="ctr"/>
            <a:r>
              <a:rPr lang="en-US" sz="3600" b="1" dirty="0" smtClean="0">
                <a:solidFill>
                  <a:srgbClr val="190DFF"/>
                </a:solidFill>
              </a:rPr>
              <a:t>Live</a:t>
            </a:r>
            <a:r>
              <a:rPr lang="en-US" sz="3600" b="1" dirty="0" smtClean="0"/>
              <a:t> </a:t>
            </a:r>
            <a:r>
              <a:rPr lang="en-US" sz="3600" b="1" dirty="0"/>
              <a:t>Monitoring in </a:t>
            </a:r>
            <a:r>
              <a:rPr lang="en-US" sz="3600" b="1" dirty="0" smtClean="0">
                <a:solidFill>
                  <a:srgbClr val="FF0000"/>
                </a:solidFill>
              </a:rPr>
              <a:t>Dynamic</a:t>
            </a:r>
            <a:r>
              <a:rPr lang="en-US" sz="3600" b="1" dirty="0" smtClean="0"/>
              <a:t> </a:t>
            </a:r>
            <a:r>
              <a:rPr lang="en-US" sz="3600" b="1" dirty="0"/>
              <a:t>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71488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190DFF"/>
                </a:solidFill>
              </a:rPr>
              <a:t>Live </a:t>
            </a:r>
            <a:r>
              <a:rPr lang="en-US" sz="4000" b="1" smtClean="0"/>
              <a:t>error-free </a:t>
            </a:r>
            <a:r>
              <a:rPr lang="en-US" sz="4000" b="1" dirty="0" smtClean="0"/>
              <a:t>aggregation</a:t>
            </a:r>
            <a:endParaRPr lang="en-US" sz="4000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2844" y="891115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Observation: </a:t>
            </a:r>
            <a:r>
              <a:rPr lang="en-US" sz="4000" b="1" dirty="0" smtClean="0"/>
              <a:t>Invariant</a:t>
            </a:r>
            <a:r>
              <a:rPr lang="en-US" sz="4000" dirty="0" smtClean="0"/>
              <a:t>: </a:t>
            </a:r>
          </a:p>
          <a:p>
            <a:pPr algn="ctr"/>
            <a:r>
              <a:rPr lang="en-US" sz="4000" dirty="0" smtClean="0"/>
              <a:t>read sum = Weighted sum</a:t>
            </a:r>
          </a:p>
        </p:txBody>
      </p:sp>
      <p:sp>
        <p:nvSpPr>
          <p:cNvPr id="19" name="Oval 18"/>
          <p:cNvSpPr/>
          <p:nvPr/>
        </p:nvSpPr>
        <p:spPr>
          <a:xfrm>
            <a:off x="642910" y="3929066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5, 1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2910" y="2428868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3, 1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72264" y="3929066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4.3, 3/2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72264" y="2428868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3, 1/2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0" idx="4"/>
            <a:endCxn id="19" idx="0"/>
          </p:cNvCxnSpPr>
          <p:nvPr/>
        </p:nvCxnSpPr>
        <p:spPr>
          <a:xfrm rot="5400000">
            <a:off x="1500166" y="3607595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42844" y="2428868"/>
            <a:ext cx="571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42844" y="3929066"/>
            <a:ext cx="571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B</a:t>
            </a:r>
            <a:endParaRPr lang="en-US" sz="4800" dirty="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421851" y="2857496"/>
          <a:ext cx="2650347" cy="588966"/>
        </p:xfrm>
        <a:graphic>
          <a:graphicData uri="http://schemas.openxmlformats.org/presentationml/2006/ole">
            <p:oleObj spid="_x0000_s22534" name="Equation" r:id="rId3" imgW="799920" imgH="17748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647950" y="3500438"/>
          <a:ext cx="4292600" cy="588962"/>
        </p:xfrm>
        <a:graphic>
          <a:graphicData uri="http://schemas.openxmlformats.org/presentationml/2006/ole">
            <p:oleObj spid="_x0000_s22535" name="Equation" r:id="rId4" imgW="1295280" imgH="177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71488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Live </a:t>
            </a:r>
            <a:r>
              <a:rPr lang="en-US" sz="4000" b="1" dirty="0" smtClean="0"/>
              <a:t>error-free aggregation</a:t>
            </a:r>
            <a:endParaRPr lang="en-US" sz="4000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2844" y="891115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Observation: </a:t>
            </a:r>
            <a:r>
              <a:rPr lang="en-US" sz="4000" b="1" dirty="0" smtClean="0"/>
              <a:t>Invariant</a:t>
            </a:r>
            <a:r>
              <a:rPr lang="en-US" sz="4000" dirty="0" smtClean="0"/>
              <a:t>: </a:t>
            </a:r>
          </a:p>
          <a:p>
            <a:pPr algn="ctr"/>
            <a:r>
              <a:rPr lang="en-US" sz="4000" dirty="0" smtClean="0"/>
              <a:t>read sum = Weighted sum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2844" y="2677065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Goal</a:t>
            </a:r>
            <a:r>
              <a:rPr lang="en-US" sz="4000" dirty="0" smtClean="0"/>
              <a:t>: Maintain the invariant after input changes.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621508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Live </a:t>
            </a:r>
            <a:r>
              <a:rPr lang="en-US" sz="4000" b="1" dirty="0" smtClean="0"/>
              <a:t>error-free aggregation</a:t>
            </a:r>
            <a:endParaRPr lang="en-US" sz="4000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2844" y="891115"/>
            <a:ext cx="8858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Each node stores: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Current weighted value.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Previously read value.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2844" y="3071810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On read </a:t>
            </a:r>
            <a:r>
              <a:rPr lang="en-US" sz="4000" b="1" dirty="0" smtClean="0"/>
              <a:t>change</a:t>
            </a:r>
            <a:r>
              <a:rPr lang="en-US" sz="4000" dirty="0" smtClean="0"/>
              <a:t>: </a:t>
            </a:r>
            <a:r>
              <a:rPr lang="en-US" sz="4000" dirty="0" smtClean="0"/>
              <a:t>update weighted value to fix invariant.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071563" y="4429125"/>
          <a:ext cx="7089775" cy="1211263"/>
        </p:xfrm>
        <a:graphic>
          <a:graphicData uri="http://schemas.openxmlformats.org/presentationml/2006/ole">
            <p:oleObj spid="_x0000_s25601" name="Equation" r:id="rId3" imgW="2527200" imgH="431640" progId="Equation.DSMT4">
              <p:embed/>
            </p:oleObj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44" y="5578634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Weight unchanged.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6000769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Live </a:t>
            </a:r>
            <a:r>
              <a:rPr lang="en-US" sz="4000" b="1" dirty="0" smtClean="0"/>
              <a:t>error-free aggregation</a:t>
            </a:r>
            <a:endParaRPr lang="en-US" sz="4000" b="1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071538" y="1214422"/>
          <a:ext cx="7089516" cy="1211274"/>
        </p:xfrm>
        <a:graphic>
          <a:graphicData uri="http://schemas.openxmlformats.org/presentationml/2006/ole">
            <p:oleObj spid="_x0000_s30722" name="Equation" r:id="rId3" imgW="2527200" imgH="431640" progId="Equation.DSMT4">
              <p:embed/>
            </p:oleObj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2844" y="350693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Case 1</a:t>
            </a:r>
            <a:r>
              <a:rPr lang="en-US" sz="4000" dirty="0" smtClean="0"/>
              <a:t>: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4435626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Case 2</a:t>
            </a:r>
            <a:r>
              <a:rPr lang="en-US" sz="4000" dirty="0" smtClean="0"/>
              <a:t>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2844" y="2428868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Example</a:t>
            </a:r>
            <a:r>
              <a:rPr lang="en-US" sz="4000" dirty="0" smtClean="0"/>
              <a:t>: read value 0 </a:t>
            </a:r>
            <a:r>
              <a:rPr lang="en-US" sz="4000" dirty="0" smtClean="0">
                <a:sym typeface="Wingdings" pitchFamily="2" charset="2"/>
              </a:rPr>
              <a:t> 1</a:t>
            </a:r>
            <a:endParaRPr lang="en-US" sz="4000" dirty="0" smtClean="0"/>
          </a:p>
        </p:txBody>
      </p:sp>
      <p:sp>
        <p:nvSpPr>
          <p:cNvPr id="12" name="Oval 11"/>
          <p:cNvSpPr/>
          <p:nvPr/>
        </p:nvSpPr>
        <p:spPr>
          <a:xfrm>
            <a:off x="2143108" y="3429000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3, 1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43108" y="4429132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3, 2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86446" y="3429000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4, 1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86446" y="4429132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3.5, 2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18" name="Shape 17"/>
          <p:cNvCxnSpPr>
            <a:stCxn id="12" idx="7"/>
            <a:endCxn id="15" idx="1"/>
          </p:cNvCxnSpPr>
          <p:nvPr/>
        </p:nvCxnSpPr>
        <p:spPr>
          <a:xfrm rot="5400000" flipH="1" flipV="1">
            <a:off x="5143504" y="2566359"/>
            <a:ext cx="1588" cy="1976366"/>
          </a:xfrm>
          <a:prstGeom prst="curvedConnector3">
            <a:avLst>
              <a:gd name="adj1" fmla="val 12238291"/>
            </a:avLst>
          </a:prstGeom>
          <a:ln w="381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17"/>
          <p:cNvCxnSpPr>
            <a:stCxn id="13" idx="7"/>
            <a:endCxn id="16" idx="1"/>
          </p:cNvCxnSpPr>
          <p:nvPr/>
        </p:nvCxnSpPr>
        <p:spPr>
          <a:xfrm rot="5400000" flipH="1" flipV="1">
            <a:off x="5143504" y="3566491"/>
            <a:ext cx="1588" cy="1976366"/>
          </a:xfrm>
          <a:prstGeom prst="curvedConnector3">
            <a:avLst>
              <a:gd name="adj1" fmla="val 10561149"/>
            </a:avLst>
          </a:prstGeom>
          <a:ln w="381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09822" y="5221444"/>
            <a:ext cx="17764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Before</a:t>
            </a:r>
            <a:endParaRPr lang="en-US" sz="4000" dirty="0" smtClean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153160" y="5214950"/>
            <a:ext cx="17764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After</a:t>
            </a:r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07194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Live </a:t>
            </a:r>
            <a:r>
              <a:rPr lang="en-US" sz="4000" b="1" dirty="0" smtClean="0">
                <a:solidFill>
                  <a:srgbClr val="FF0000"/>
                </a:solidFill>
              </a:rPr>
              <a:t>robust</a:t>
            </a:r>
            <a:r>
              <a:rPr lang="en-US" sz="4000" b="1" dirty="0" smtClean="0"/>
              <a:t> aggregation</a:t>
            </a:r>
            <a:endParaRPr lang="en-US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Lost messages </a:t>
            </a:r>
            <a:r>
              <a:rPr lang="en-US" sz="3200" dirty="0" smtClean="0">
                <a:sym typeface="Wingdings" pitchFamily="2" charset="2"/>
              </a:rPr>
              <a:t> lost weight  broken Invariant</a:t>
            </a:r>
            <a:r>
              <a:rPr lang="en-US" sz="3200" dirty="0" smtClean="0"/>
              <a:t>: </a:t>
            </a:r>
          </a:p>
        </p:txBody>
      </p:sp>
      <p:grpSp>
        <p:nvGrpSpPr>
          <p:cNvPr id="30" name="Group 26"/>
          <p:cNvGrpSpPr/>
          <p:nvPr/>
        </p:nvGrpSpPr>
        <p:grpSpPr>
          <a:xfrm>
            <a:off x="1215907" y="3231039"/>
            <a:ext cx="433964" cy="284958"/>
            <a:chOff x="285720" y="1857364"/>
            <a:chExt cx="3786214" cy="185738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642910" y="1855776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3, 1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3" idx="4"/>
          </p:cNvCxnSpPr>
          <p:nvPr/>
        </p:nvCxnSpPr>
        <p:spPr>
          <a:xfrm rot="5400000">
            <a:off x="963038" y="2891872"/>
            <a:ext cx="930282" cy="109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2368" y="2556885"/>
            <a:ext cx="1347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(3, 0.5)</a:t>
            </a:r>
            <a:endParaRPr lang="en-US" sz="3200" dirty="0"/>
          </a:p>
        </p:txBody>
      </p:sp>
      <p:sp>
        <p:nvSpPr>
          <p:cNvPr id="36" name="Oval 35"/>
          <p:cNvSpPr/>
          <p:nvPr/>
        </p:nvSpPr>
        <p:spPr>
          <a:xfrm>
            <a:off x="2428860" y="1855776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3, 0.5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36" idx="4"/>
          </p:cNvCxnSpPr>
          <p:nvPr/>
        </p:nvCxnSpPr>
        <p:spPr>
          <a:xfrm rot="5400000">
            <a:off x="2464579" y="3177379"/>
            <a:ext cx="15001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714480" y="3056951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(3, 0.25)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07194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Live </a:t>
            </a:r>
            <a:r>
              <a:rPr lang="en-US" sz="4000" b="1" dirty="0" smtClean="0">
                <a:solidFill>
                  <a:srgbClr val="FF0000"/>
                </a:solidFill>
              </a:rPr>
              <a:t>robust</a:t>
            </a:r>
            <a:r>
              <a:rPr lang="en-US" sz="4000" b="1" dirty="0" smtClean="0"/>
              <a:t> aggregation</a:t>
            </a:r>
            <a:endParaRPr lang="en-US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Solution: Send summary, not diff: </a:t>
            </a:r>
          </a:p>
        </p:txBody>
      </p:sp>
      <p:sp>
        <p:nvSpPr>
          <p:cNvPr id="6" name="Oval 5"/>
          <p:cNvSpPr/>
          <p:nvPr/>
        </p:nvSpPr>
        <p:spPr>
          <a:xfrm>
            <a:off x="642910" y="1855776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368" y="2556885"/>
            <a:ext cx="1347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(3, 0.5)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2428860" y="1855776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3, 0.5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>
          <a:xfrm rot="5400000">
            <a:off x="2464579" y="3177379"/>
            <a:ext cx="15001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14480" y="3056951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(3, 0.25)</a:t>
            </a:r>
            <a:endParaRPr lang="en-US" sz="3200" dirty="0"/>
          </a:p>
        </p:txBody>
      </p:sp>
      <p:sp>
        <p:nvSpPr>
          <p:cNvPr id="17" name="Oval 16"/>
          <p:cNvSpPr/>
          <p:nvPr/>
        </p:nvSpPr>
        <p:spPr>
          <a:xfrm>
            <a:off x="5214942" y="1856570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643438" y="2557679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</a:t>
            </a:r>
            <a:r>
              <a:rPr lang="en-US" sz="3200" b="1" u="sng" dirty="0" smtClean="0"/>
              <a:t>0.5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7000892" y="1856570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3, 0.5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4"/>
          </p:cNvCxnSpPr>
          <p:nvPr/>
        </p:nvCxnSpPr>
        <p:spPr>
          <a:xfrm rot="5400000">
            <a:off x="7036611" y="3178173"/>
            <a:ext cx="15001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286512" y="3057745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</a:t>
            </a:r>
            <a:r>
              <a:rPr lang="en-US" sz="3200" b="1" u="sng" dirty="0" smtClean="0"/>
              <a:t>0.75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grpSp>
        <p:nvGrpSpPr>
          <p:cNvPr id="2" name="Group 26"/>
          <p:cNvGrpSpPr/>
          <p:nvPr/>
        </p:nvGrpSpPr>
        <p:grpSpPr>
          <a:xfrm>
            <a:off x="357158" y="2142322"/>
            <a:ext cx="3786214" cy="1500198"/>
            <a:chOff x="285720" y="1857364"/>
            <a:chExt cx="3786214" cy="185738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85720" y="1857364"/>
              <a:ext cx="3786214" cy="18573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85720" y="1857364"/>
              <a:ext cx="3786214" cy="18573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6"/>
          <p:cNvGrpSpPr/>
          <p:nvPr/>
        </p:nvGrpSpPr>
        <p:grpSpPr>
          <a:xfrm>
            <a:off x="1215907" y="3231039"/>
            <a:ext cx="433964" cy="284958"/>
            <a:chOff x="285720" y="1857364"/>
            <a:chExt cx="3786214" cy="185738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rot="5400000">
            <a:off x="963038" y="2891872"/>
            <a:ext cx="930282" cy="109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6"/>
          <p:cNvGrpSpPr/>
          <p:nvPr/>
        </p:nvGrpSpPr>
        <p:grpSpPr>
          <a:xfrm>
            <a:off x="5786446" y="3232627"/>
            <a:ext cx="433964" cy="284958"/>
            <a:chOff x="285720" y="1857364"/>
            <a:chExt cx="3786214" cy="185738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 rot="5400000">
            <a:off x="5533577" y="2893460"/>
            <a:ext cx="930282" cy="109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07194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Live </a:t>
            </a:r>
            <a:r>
              <a:rPr lang="en-US" sz="4000" b="1" dirty="0" smtClean="0">
                <a:solidFill>
                  <a:srgbClr val="FF0000"/>
                </a:solidFill>
              </a:rPr>
              <a:t>robust</a:t>
            </a:r>
            <a:r>
              <a:rPr lang="en-US" sz="4000" b="1" dirty="0" smtClean="0"/>
              <a:t> aggregation</a:t>
            </a:r>
            <a:endParaRPr lang="en-US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8583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Solution: Send summary, not diff: </a:t>
            </a:r>
          </a:p>
          <a:p>
            <a:pPr marL="540000" indent="-540000">
              <a:buFont typeface="Arial" pitchFamily="34" charset="0"/>
              <a:buChar char="•"/>
            </a:pPr>
            <a:r>
              <a:rPr lang="en-US" sz="4000" dirty="0" smtClean="0"/>
              <a:t>Lost message: </a:t>
            </a:r>
          </a:p>
          <a:p>
            <a:pPr marL="540000" indent="-540000"/>
            <a:r>
              <a:rPr lang="en-US" sz="4000" dirty="0" smtClean="0"/>
              <a:t>	Fix on next one.</a:t>
            </a:r>
          </a:p>
          <a:p>
            <a:pPr marL="540000" indent="-540000">
              <a:buFont typeface="Arial" pitchFamily="34" charset="0"/>
              <a:buChar char="•"/>
            </a:pPr>
            <a:r>
              <a:rPr lang="en-US" sz="4000" dirty="0" smtClean="0"/>
              <a:t>Failed link: </a:t>
            </a:r>
          </a:p>
          <a:p>
            <a:pPr marL="540000" indent="-540000"/>
            <a:r>
              <a:rPr lang="en-US" sz="4000" dirty="0" smtClean="0"/>
              <a:t>	Transfer undo. </a:t>
            </a:r>
          </a:p>
        </p:txBody>
      </p:sp>
      <p:sp>
        <p:nvSpPr>
          <p:cNvPr id="17" name="Oval 16"/>
          <p:cNvSpPr/>
          <p:nvPr/>
        </p:nvSpPr>
        <p:spPr>
          <a:xfrm>
            <a:off x="5214942" y="1856570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643438" y="2557679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</a:t>
            </a:r>
            <a:r>
              <a:rPr lang="en-US" sz="3200" b="1" u="sng" dirty="0" smtClean="0"/>
              <a:t>0.5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7000892" y="1856570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3, 0.5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4"/>
          </p:cNvCxnSpPr>
          <p:nvPr/>
        </p:nvCxnSpPr>
        <p:spPr>
          <a:xfrm rot="5400000">
            <a:off x="7036611" y="3178173"/>
            <a:ext cx="15001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286512" y="3057745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</a:t>
            </a:r>
            <a:r>
              <a:rPr lang="en-US" sz="3200" b="1" u="sng" dirty="0" smtClean="0"/>
              <a:t>0.75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grpSp>
        <p:nvGrpSpPr>
          <p:cNvPr id="5" name="Group 26"/>
          <p:cNvGrpSpPr/>
          <p:nvPr/>
        </p:nvGrpSpPr>
        <p:grpSpPr>
          <a:xfrm>
            <a:off x="5786446" y="3232627"/>
            <a:ext cx="433964" cy="284958"/>
            <a:chOff x="285720" y="1857364"/>
            <a:chExt cx="3786214" cy="185738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 rot="5400000">
            <a:off x="5533577" y="2893460"/>
            <a:ext cx="930282" cy="109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07194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Live </a:t>
            </a:r>
            <a:r>
              <a:rPr lang="en-US" sz="4000" b="1" dirty="0" smtClean="0">
                <a:solidFill>
                  <a:srgbClr val="FF0000"/>
                </a:solidFill>
              </a:rPr>
              <a:t>robust</a:t>
            </a:r>
            <a:r>
              <a:rPr lang="en-US" sz="4000" b="1" dirty="0" smtClean="0"/>
              <a:t> aggregation</a:t>
            </a:r>
            <a:endParaRPr lang="en-US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Solution: Send summary, not diff: </a:t>
            </a:r>
          </a:p>
        </p:txBody>
      </p:sp>
      <p:sp>
        <p:nvSpPr>
          <p:cNvPr id="17" name="Oval 16"/>
          <p:cNvSpPr/>
          <p:nvPr/>
        </p:nvSpPr>
        <p:spPr>
          <a:xfrm>
            <a:off x="1142976" y="1856570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71472" y="2557679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</a:t>
            </a:r>
            <a:r>
              <a:rPr lang="en-US" sz="3200" b="1" u="sng" dirty="0" smtClean="0"/>
              <a:t>0.5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2928926" y="1856570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3, 0.5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4"/>
          </p:cNvCxnSpPr>
          <p:nvPr/>
        </p:nvCxnSpPr>
        <p:spPr>
          <a:xfrm rot="5400000">
            <a:off x="2964645" y="3178173"/>
            <a:ext cx="15001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214546" y="3057745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</a:t>
            </a:r>
            <a:r>
              <a:rPr lang="en-US" sz="3200" b="1" u="sng" dirty="0" smtClean="0"/>
              <a:t>0.75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grpSp>
        <p:nvGrpSpPr>
          <p:cNvPr id="2" name="Group 26"/>
          <p:cNvGrpSpPr/>
          <p:nvPr/>
        </p:nvGrpSpPr>
        <p:grpSpPr>
          <a:xfrm>
            <a:off x="1714480" y="3232627"/>
            <a:ext cx="433964" cy="284958"/>
            <a:chOff x="285720" y="1857364"/>
            <a:chExt cx="3786214" cy="185738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 rot="5400000">
            <a:off x="1461611" y="2893460"/>
            <a:ext cx="930282" cy="109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14876" y="1857364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3, 0.25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4"/>
          </p:cNvCxnSpPr>
          <p:nvPr/>
        </p:nvCxnSpPr>
        <p:spPr>
          <a:xfrm rot="5400000">
            <a:off x="4750595" y="3178967"/>
            <a:ext cx="1500198" cy="1588"/>
          </a:xfrm>
          <a:prstGeom prst="straightConnector1">
            <a:avLst/>
          </a:prstGeom>
          <a:ln w="38100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00826" y="1857364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3, 1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5281044" y="2928934"/>
            <a:ext cx="433964" cy="284958"/>
            <a:chOff x="285720" y="1857364"/>
            <a:chExt cx="3786214" cy="185738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714876" y="3137600"/>
            <a:ext cx="8547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Link</a:t>
            </a:r>
          </a:p>
          <a:p>
            <a:r>
              <a:rPr lang="en-US" sz="3200" dirty="0" smtClean="0"/>
              <a:t>fail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786578" y="2987101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Undo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07194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190DFF"/>
                </a:solidFill>
              </a:rPr>
              <a:t>Live </a:t>
            </a:r>
            <a:r>
              <a:rPr lang="en-US" sz="4000" b="1" smtClean="0">
                <a:solidFill>
                  <a:srgbClr val="FF0000"/>
                </a:solidFill>
              </a:rPr>
              <a:t>robust</a:t>
            </a:r>
            <a:r>
              <a:rPr lang="en-US" sz="4000" b="1" smtClean="0"/>
              <a:t> </a:t>
            </a:r>
            <a:r>
              <a:rPr lang="en-US" sz="4000" b="1" dirty="0" smtClean="0"/>
              <a:t>aggregation</a:t>
            </a:r>
            <a:endParaRPr lang="en-US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8583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Challenge</a:t>
            </a:r>
            <a:r>
              <a:rPr lang="en-US" sz="4000" dirty="0" smtClean="0"/>
              <a:t>: weight </a:t>
            </a:r>
            <a:r>
              <a:rPr lang="en-US" sz="4000" dirty="0" smtClean="0">
                <a:sym typeface="Wingdings" pitchFamily="2" charset="2"/>
              </a:rPr>
              <a:t> infinity</a:t>
            </a:r>
          </a:p>
          <a:p>
            <a:pPr marL="742950" indent="-742950"/>
            <a:r>
              <a:rPr lang="en-US" sz="4000" b="1" dirty="0" smtClean="0">
                <a:sym typeface="Wingdings" pitchFamily="2" charset="2"/>
              </a:rPr>
              <a:t>Solution</a:t>
            </a:r>
            <a:r>
              <a:rPr lang="en-US" sz="4000" dirty="0" smtClean="0">
                <a:sym typeface="Wingdings" pitchFamily="2" charset="2"/>
              </a:rPr>
              <a:t>: </a:t>
            </a:r>
          </a:p>
          <a:p>
            <a:pPr marL="742950" indent="-742950"/>
            <a:r>
              <a:rPr lang="en-US" sz="4000" b="1" dirty="0" smtClean="0">
                <a:solidFill>
                  <a:srgbClr val="190DFF"/>
                </a:solidFill>
                <a:sym typeface="Wingdings" pitchFamily="2" charset="2"/>
              </a:rPr>
              <a:t>Hybrid push-pull</a:t>
            </a:r>
            <a:r>
              <a:rPr lang="en-US" sz="4000" dirty="0" smtClean="0">
                <a:sym typeface="Wingdings" pitchFamily="2" charset="2"/>
              </a:rPr>
              <a:t>: </a:t>
            </a:r>
          </a:p>
          <a:p>
            <a:pPr marL="742950" indent="-742950"/>
            <a:r>
              <a:rPr lang="en-US" sz="4000" dirty="0" smtClean="0">
                <a:sym typeface="Wingdings" pitchFamily="2" charset="2"/>
              </a:rPr>
              <a:t>Ask neighbor to send</a:t>
            </a:r>
          </a:p>
          <a:p>
            <a:pPr marL="742950" indent="-742950"/>
            <a:r>
              <a:rPr lang="en-US" sz="4000" dirty="0" smtClean="0">
                <a:sym typeface="Wingdings" pitchFamily="2" charset="2"/>
              </a:rPr>
              <a:t>back inverse. </a:t>
            </a:r>
            <a:endParaRPr lang="en-US" sz="4000" dirty="0" smtClean="0"/>
          </a:p>
        </p:txBody>
      </p:sp>
      <p:sp>
        <p:nvSpPr>
          <p:cNvPr id="17" name="Oval 16"/>
          <p:cNvSpPr/>
          <p:nvPr/>
        </p:nvSpPr>
        <p:spPr>
          <a:xfrm>
            <a:off x="5214942" y="1856570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643438" y="3071810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</a:t>
            </a:r>
            <a:r>
              <a:rPr lang="en-US" sz="3200" b="1" u="sng" dirty="0" smtClean="0"/>
              <a:t>0.5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7000892" y="1856570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3, 0.5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4"/>
          </p:cNvCxnSpPr>
          <p:nvPr/>
        </p:nvCxnSpPr>
        <p:spPr>
          <a:xfrm rot="5400000">
            <a:off x="7036611" y="3178173"/>
            <a:ext cx="15001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286512" y="3057745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</a:t>
            </a:r>
            <a:r>
              <a:rPr lang="en-US" sz="3200" b="1" u="sng" dirty="0" smtClean="0"/>
              <a:t>0.75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5285633" y="3142501"/>
            <a:ext cx="1428760" cy="1493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44" y="142875"/>
            <a:ext cx="8858250" cy="4643447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marL="742950" indent="-742950" algn="ctr"/>
            <a:r>
              <a:rPr lang="en-US" sz="4000" b="1" dirty="0" smtClean="0">
                <a:solidFill>
                  <a:schemeClr val="tx1"/>
                </a:solidFill>
              </a:rPr>
              <a:t>Outline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Background – static average aggregation in sensor networks.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</a:rPr>
              <a:t>LiMoSense</a:t>
            </a:r>
            <a:r>
              <a:rPr lang="en-US" sz="4000" dirty="0" smtClean="0">
                <a:solidFill>
                  <a:schemeClr val="tx1"/>
                </a:solidFill>
              </a:rPr>
              <a:t>.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Correctness. 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Convergence</a:t>
            </a:r>
            <a:r>
              <a:rPr lang="en-US" sz="4000" dirty="0" smtClean="0">
                <a:solidFill>
                  <a:schemeClr val="tx1"/>
                </a:solidFill>
              </a:rPr>
              <a:t>. 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Dynamic behavior. 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07194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190DFF"/>
                </a:solidFill>
              </a:rPr>
              <a:t>Live </a:t>
            </a:r>
            <a:r>
              <a:rPr lang="en-US" sz="4000" b="1" smtClean="0">
                <a:solidFill>
                  <a:srgbClr val="FF0000"/>
                </a:solidFill>
              </a:rPr>
              <a:t>robust</a:t>
            </a:r>
            <a:r>
              <a:rPr lang="en-US" sz="4000" b="1" smtClean="0"/>
              <a:t> </a:t>
            </a:r>
            <a:r>
              <a:rPr lang="en-US" sz="4000" b="1" dirty="0" smtClean="0"/>
              <a:t>aggregation</a:t>
            </a:r>
            <a:endParaRPr lang="en-US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8583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Challenge</a:t>
            </a:r>
            <a:r>
              <a:rPr lang="en-US" sz="4000" dirty="0" smtClean="0"/>
              <a:t>: weight </a:t>
            </a:r>
            <a:r>
              <a:rPr lang="en-US" sz="4000" dirty="0" smtClean="0">
                <a:sym typeface="Wingdings" pitchFamily="2" charset="2"/>
              </a:rPr>
              <a:t> infinity</a:t>
            </a:r>
          </a:p>
          <a:p>
            <a:pPr marL="742950" indent="-742950"/>
            <a:r>
              <a:rPr lang="en-US" sz="4000" b="1" dirty="0" smtClean="0">
                <a:sym typeface="Wingdings" pitchFamily="2" charset="2"/>
              </a:rPr>
              <a:t>Solution</a:t>
            </a:r>
            <a:r>
              <a:rPr lang="en-US" sz="4000" dirty="0" smtClean="0">
                <a:sym typeface="Wingdings" pitchFamily="2" charset="2"/>
              </a:rPr>
              <a:t>: </a:t>
            </a:r>
          </a:p>
          <a:p>
            <a:pPr marL="742950" indent="-742950"/>
            <a:r>
              <a:rPr lang="en-US" sz="4000" b="1" dirty="0" smtClean="0">
                <a:solidFill>
                  <a:srgbClr val="190DFF"/>
                </a:solidFill>
                <a:sym typeface="Wingdings" pitchFamily="2" charset="2"/>
              </a:rPr>
              <a:t>Hybrid push-pull</a:t>
            </a:r>
            <a:r>
              <a:rPr lang="en-US" sz="4000" dirty="0" smtClean="0">
                <a:sym typeface="Wingdings" pitchFamily="2" charset="2"/>
              </a:rPr>
              <a:t>: </a:t>
            </a:r>
          </a:p>
          <a:p>
            <a:pPr marL="742950" indent="-742950"/>
            <a:r>
              <a:rPr lang="en-US" sz="4000" dirty="0" smtClean="0">
                <a:sym typeface="Wingdings" pitchFamily="2" charset="2"/>
              </a:rPr>
              <a:t>Ask neighbor to send</a:t>
            </a:r>
          </a:p>
          <a:p>
            <a:pPr marL="742950" indent="-742950"/>
            <a:r>
              <a:rPr lang="en-US" sz="4000" dirty="0" smtClean="0">
                <a:sym typeface="Wingdings" pitchFamily="2" charset="2"/>
              </a:rPr>
              <a:t>back inverse. </a:t>
            </a:r>
            <a:endParaRPr lang="en-US" sz="4000" dirty="0" smtClean="0"/>
          </a:p>
        </p:txBody>
      </p:sp>
      <p:sp>
        <p:nvSpPr>
          <p:cNvPr id="17" name="Oval 16"/>
          <p:cNvSpPr/>
          <p:nvPr/>
        </p:nvSpPr>
        <p:spPr>
          <a:xfrm>
            <a:off x="5214942" y="1856570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643438" y="3071810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</a:t>
            </a:r>
            <a:r>
              <a:rPr lang="en-US" sz="3200" b="1" u="sng" dirty="0" smtClean="0"/>
              <a:t>0.5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7000892" y="1856570"/>
            <a:ext cx="157163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3, 0.5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7036611" y="3178173"/>
            <a:ext cx="150019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286512" y="2571744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(3, </a:t>
            </a:r>
            <a:r>
              <a:rPr lang="en-US" sz="3200" b="1" u="sng" dirty="0" smtClean="0"/>
              <a:t>-0.5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5285633" y="3142501"/>
            <a:ext cx="1428760" cy="1493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43438" y="2643182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pull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07194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Live </a:t>
            </a:r>
            <a:r>
              <a:rPr lang="en-US" sz="4000" b="1" dirty="0" smtClean="0">
                <a:solidFill>
                  <a:srgbClr val="FF0000"/>
                </a:solidFill>
              </a:rPr>
              <a:t>robust</a:t>
            </a:r>
            <a:r>
              <a:rPr lang="en-US" sz="4000" b="1" dirty="0" smtClean="0"/>
              <a:t> aggregation</a:t>
            </a:r>
            <a:endParaRPr lang="en-US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Crashed node </a:t>
            </a:r>
            <a:r>
              <a:rPr lang="en-US" sz="4000" dirty="0" smtClean="0">
                <a:sym typeface="Wingdings" pitchFamily="2" charset="2"/>
              </a:rPr>
              <a:t> lost links. </a:t>
            </a:r>
            <a:endParaRPr lang="en-US" sz="4000" dirty="0" smtClean="0"/>
          </a:p>
        </p:txBody>
      </p:sp>
      <p:sp>
        <p:nvSpPr>
          <p:cNvPr id="56" name="Oval 55"/>
          <p:cNvSpPr/>
          <p:nvPr/>
        </p:nvSpPr>
        <p:spPr>
          <a:xfrm>
            <a:off x="3643306" y="171448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00298" y="3071810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57620" y="2857496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stCxn id="58" idx="2"/>
            <a:endCxn id="57" idx="7"/>
          </p:cNvCxnSpPr>
          <p:nvPr/>
        </p:nvCxnSpPr>
        <p:spPr>
          <a:xfrm rot="10800000">
            <a:off x="3049084" y="3165967"/>
            <a:ext cx="808537" cy="130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714876" y="1928802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143504" y="3429000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56" idx="4"/>
            <a:endCxn id="58" idx="0"/>
          </p:cNvCxnSpPr>
          <p:nvPr/>
        </p:nvCxnSpPr>
        <p:spPr>
          <a:xfrm rot="16200000" flipH="1">
            <a:off x="3821901" y="2500306"/>
            <a:ext cx="500066" cy="214314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4357686" y="2571744"/>
            <a:ext cx="500066" cy="357190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2"/>
            <a:endCxn id="58" idx="5"/>
          </p:cNvCxnSpPr>
          <p:nvPr/>
        </p:nvCxnSpPr>
        <p:spPr>
          <a:xfrm rot="10800000">
            <a:off x="4406406" y="3406281"/>
            <a:ext cx="737099" cy="344190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26"/>
          <p:cNvGrpSpPr/>
          <p:nvPr/>
        </p:nvGrpSpPr>
        <p:grpSpPr>
          <a:xfrm rot="1003696">
            <a:off x="3907024" y="2928934"/>
            <a:ext cx="571504" cy="500066"/>
            <a:chOff x="285720" y="1857364"/>
            <a:chExt cx="3786214" cy="185738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85720" y="1857364"/>
              <a:ext cx="3786214" cy="18573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>
            <a:off x="4429124" y="2643182"/>
            <a:ext cx="357190" cy="2678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643438" y="3500438"/>
            <a:ext cx="285752" cy="142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3297133" y="3121214"/>
            <a:ext cx="285752" cy="142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 flipV="1">
            <a:off x="3929058" y="2571744"/>
            <a:ext cx="263718" cy="988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2571744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Cooper Black" pitchFamily="18" charset="0"/>
              </a:rPr>
              <a:t>Correctness</a:t>
            </a:r>
            <a:endParaRPr lang="en-US" sz="8000" b="1" dirty="0">
              <a:solidFill>
                <a:srgbClr val="0070C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657227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Correctness - Safety</a:t>
            </a:r>
            <a:endParaRPr lang="en-US" sz="4000" b="1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42844" y="72085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Theorem 1</a:t>
            </a:r>
            <a:r>
              <a:rPr lang="en-US" sz="4000" dirty="0" smtClean="0"/>
              <a:t>: The invariant always holds. </a:t>
            </a:r>
            <a:endParaRPr lang="en-US" sz="40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42844" y="4089165"/>
            <a:ext cx="885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On message send/receive.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After value change.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After add/remove neighbor.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After node removal/addition.</a:t>
            </a:r>
            <a:endParaRPr lang="en-US" sz="4000" dirty="0"/>
          </a:p>
        </p:txBody>
      </p:sp>
      <p:pic>
        <p:nvPicPr>
          <p:cNvPr id="25" name="Picture 24" descr="invariant.png"/>
          <p:cNvPicPr>
            <a:picLocks noChangeAspect="1"/>
          </p:cNvPicPr>
          <p:nvPr/>
        </p:nvPicPr>
        <p:blipFill>
          <a:blip r:embed="rId2"/>
          <a:srcRect r="72210"/>
          <a:stretch>
            <a:fillRect/>
          </a:stretch>
        </p:blipFill>
        <p:spPr>
          <a:xfrm>
            <a:off x="142844" y="1357298"/>
            <a:ext cx="3182891" cy="1214446"/>
          </a:xfrm>
          <a:prstGeom prst="rect">
            <a:avLst/>
          </a:prstGeom>
        </p:spPr>
      </p:pic>
      <p:pic>
        <p:nvPicPr>
          <p:cNvPr id="26" name="Picture 25" descr="invariant.png"/>
          <p:cNvPicPr>
            <a:picLocks noChangeAspect="1"/>
          </p:cNvPicPr>
          <p:nvPr/>
        </p:nvPicPr>
        <p:blipFill>
          <a:blip r:embed="rId2"/>
          <a:srcRect l="24697"/>
          <a:stretch>
            <a:fillRect/>
          </a:stretch>
        </p:blipFill>
        <p:spPr>
          <a:xfrm>
            <a:off x="376549" y="2500306"/>
            <a:ext cx="8624607" cy="1214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214819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Correctness - </a:t>
            </a:r>
            <a:r>
              <a:rPr lang="en-US" sz="4000" b="1" dirty="0" err="1" smtClean="0"/>
              <a:t>Liveness</a:t>
            </a:r>
            <a:endParaRPr lang="en-US" sz="4000" b="1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42844" y="819677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Theorem 2</a:t>
            </a:r>
            <a:r>
              <a:rPr lang="en-US" sz="4000" dirty="0" smtClean="0"/>
              <a:t>: After GST, all estimations converge to the average. </a:t>
            </a:r>
            <a:endParaRPr lang="en-US" sz="4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44" y="2347264"/>
            <a:ext cx="8858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Quantization constant and fairness.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Value propagation.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Convergence.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572009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Correctness - </a:t>
            </a:r>
            <a:r>
              <a:rPr lang="en-US" sz="4000" b="1" dirty="0" err="1" smtClean="0"/>
              <a:t>Liveness</a:t>
            </a:r>
            <a:endParaRPr lang="en-US" sz="40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4000" dirty="0" smtClean="0"/>
              <a:t>1. 	Quantization constant and fairness.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44" y="1748371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4000" dirty="0" smtClean="0"/>
              <a:t>Weight is transferred in multiples of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dirty="0" smtClean="0"/>
              <a:t>. </a:t>
            </a:r>
          </a:p>
          <a:p>
            <a:pPr marL="742950" indent="-742950"/>
            <a:r>
              <a:rPr lang="en-US" sz="4000" dirty="0" smtClean="0"/>
              <a:t>Note – This does not effect accuracy.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2844" y="3177131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Each node eventually succeeds to send a </a:t>
            </a:r>
            <a:r>
              <a:rPr lang="en-US" sz="4000" i="1" dirty="0" smtClean="0"/>
              <a:t>push</a:t>
            </a:r>
            <a:r>
              <a:rPr lang="en-US" sz="4000" dirty="0" smtClean="0"/>
              <a:t> message to all of its </a:t>
            </a:r>
            <a:r>
              <a:rPr lang="en-US" sz="4000" dirty="0" smtClean="0"/>
              <a:t>neighbors.</a:t>
            </a:r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50070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Correctness - </a:t>
            </a:r>
            <a:r>
              <a:rPr lang="en-US" sz="4000" b="1" dirty="0" err="1" smtClean="0"/>
              <a:t>Liveness</a:t>
            </a:r>
            <a:endParaRPr lang="en-US" sz="40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4000" dirty="0" smtClean="0"/>
              <a:t>2. 	Value propagation.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44" y="1748371"/>
            <a:ext cx="885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Lemma</a:t>
            </a:r>
            <a:r>
              <a:rPr lang="en-US" sz="4000" dirty="0" smtClean="0"/>
              <a:t>: </a:t>
            </a:r>
          </a:p>
          <a:p>
            <a:r>
              <a:rPr lang="en-US" sz="4000" dirty="0" smtClean="0"/>
              <a:t>For any time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&gt;= GST</a:t>
            </a:r>
            <a:r>
              <a:rPr lang="en-US" sz="4000" dirty="0" smtClean="0"/>
              <a:t> and node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/>
              <a:t>, there exists a time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’ &gt;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/>
              <a:t> after which every node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4000" dirty="0" smtClean="0"/>
              <a:t> has a component of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/>
              <a:t> with a weight larger than some bound (the bound is dependent on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/>
              <a:t> and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lticoloured-plasticine_103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6072207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Correctness - </a:t>
            </a:r>
            <a:r>
              <a:rPr lang="en-US" sz="4000" b="1" dirty="0" err="1" smtClean="0"/>
              <a:t>Liveness</a:t>
            </a:r>
            <a:endParaRPr lang="en-US" sz="40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44" y="92867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4000" dirty="0" smtClean="0"/>
              <a:t>3. 	Convergence.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44" y="1748371"/>
            <a:ext cx="885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Define a series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GST =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...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Where at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/>
              <a:t> each node has a bounded-from-below portion from each node </a:t>
            </a:r>
          </a:p>
          <a:p>
            <a:r>
              <a:rPr lang="en-US" sz="4000" dirty="0" smtClean="0"/>
              <a:t>at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4000" dirty="0" smtClean="0"/>
              <a:t>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2844" y="4204652"/>
            <a:ext cx="8858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At each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/>
              <a:t>, the largest error is smaller than in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4000" dirty="0" smtClean="0"/>
              <a:t>, because it's mixed with other values.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2571744"/>
            <a:ext cx="88583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Cooper Black" pitchFamily="18" charset="0"/>
              </a:rPr>
              <a:t>Convergence </a:t>
            </a:r>
            <a:r>
              <a:rPr lang="en-US" sz="6600" b="1" dirty="0" smtClean="0">
                <a:solidFill>
                  <a:srgbClr val="0070C0"/>
                </a:solidFill>
                <a:latin typeface="Cooper Black" pitchFamily="18" charset="0"/>
              </a:rPr>
              <a:t>Rate</a:t>
            </a:r>
            <a:endParaRPr lang="en-US" sz="6600" b="1" dirty="0">
              <a:solidFill>
                <a:srgbClr val="0070C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357688"/>
          </a:xfrm>
          <a:prstGeom prst="roundRect">
            <a:avLst>
              <a:gd name="adj" fmla="val 491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pic>
        <p:nvPicPr>
          <p:cNvPr id="24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928670"/>
            <a:ext cx="2214578" cy="21360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2214574" cy="21360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Freeform 48"/>
          <p:cNvSpPr/>
          <p:nvPr/>
        </p:nvSpPr>
        <p:spPr>
          <a:xfrm>
            <a:off x="3214678" y="1785926"/>
            <a:ext cx="2666082" cy="308472"/>
          </a:xfrm>
          <a:custGeom>
            <a:avLst/>
            <a:gdLst>
              <a:gd name="connsiteX0" fmla="*/ 0 w 2666082"/>
              <a:gd name="connsiteY0" fmla="*/ 0 h 308472"/>
              <a:gd name="connsiteX1" fmla="*/ 1707615 w 2666082"/>
              <a:gd name="connsiteY1" fmla="*/ 0 h 308472"/>
              <a:gd name="connsiteX2" fmla="*/ 1068637 w 2666082"/>
              <a:gd name="connsiteY2" fmla="*/ 308472 h 308472"/>
              <a:gd name="connsiteX3" fmla="*/ 2666082 w 2666082"/>
              <a:gd name="connsiteY3" fmla="*/ 308472 h 30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082" h="308472">
                <a:moveTo>
                  <a:pt x="0" y="0"/>
                </a:moveTo>
                <a:lnTo>
                  <a:pt x="1707615" y="0"/>
                </a:lnTo>
                <a:lnTo>
                  <a:pt x="1068637" y="308472"/>
                </a:lnTo>
                <a:lnTo>
                  <a:pt x="2666082" y="308472"/>
                </a:lnTo>
              </a:path>
            </a:pathLst>
          </a:cu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Sensors</a:t>
            </a:r>
            <a:endParaRPr lang="en-US" sz="4000" b="1" dirty="0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42844" y="3177131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Read values and communicate. </a:t>
            </a:r>
          </a:p>
          <a:p>
            <a:r>
              <a:rPr lang="en-US" sz="4000" dirty="0" smtClean="0"/>
              <a:t>Light-weight, little energy, error prone.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371475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Convergence</a:t>
            </a:r>
            <a:endParaRPr lang="en-US" sz="40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44" y="1000108"/>
            <a:ext cx="9001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Static convergence rate (exchange gossip):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4000" dirty="0" smtClean="0"/>
              <a:t>Static input (after GST).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4000" dirty="0" smtClean="0"/>
              <a:t>Dense topology.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4000" dirty="0" smtClean="0"/>
              <a:t>Synchronous uniform runs.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14351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Convergence</a:t>
            </a:r>
            <a:endParaRPr lang="en-US" sz="4000" b="1" dirty="0"/>
          </a:p>
        </p:txBody>
      </p:sp>
      <p:pic>
        <p:nvPicPr>
          <p:cNvPr id="6" name="Picture 5" descr="con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143248"/>
            <a:ext cx="8143932" cy="1873714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44" y="989942"/>
            <a:ext cx="9001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Static convergence rate (exchange gossip): </a:t>
            </a:r>
          </a:p>
          <a:p>
            <a:pPr marL="742950" indent="-742950"/>
            <a:r>
              <a:rPr lang="en-US" sz="4000" b="1" dirty="0" smtClean="0"/>
              <a:t>Assumption</a:t>
            </a:r>
            <a:r>
              <a:rPr lang="en-US" sz="4000" dirty="0" smtClean="0"/>
              <a:t>: </a:t>
            </a:r>
          </a:p>
          <a:p>
            <a:pPr marL="742950" indent="-742950"/>
            <a:r>
              <a:rPr lang="en-US" sz="4000" dirty="0" smtClean="0"/>
              <a:t>	normal distribution of estimations.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6072207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Convergence</a:t>
            </a:r>
            <a:endParaRPr lang="en-US" sz="4000" b="1" dirty="0"/>
          </a:p>
        </p:txBody>
      </p:sp>
      <p:pic>
        <p:nvPicPr>
          <p:cNvPr id="9" name="Picture 8" descr="convGra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732594"/>
            <a:ext cx="4572032" cy="441105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44" y="989942"/>
            <a:ext cx="9001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Static convergence rate (exchange gossip):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2571744"/>
            <a:ext cx="88583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Cooper Black" pitchFamily="18" charset="0"/>
              </a:rPr>
              <a:t>Simulation</a:t>
            </a:r>
            <a:endParaRPr lang="en-US" sz="6600" b="1" dirty="0">
              <a:solidFill>
                <a:srgbClr val="0070C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78645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714356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Step Function</a:t>
            </a:r>
            <a:endParaRPr lang="en-US" sz="4000" b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874454"/>
            <a:ext cx="885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100 nodes. </a:t>
            </a:r>
          </a:p>
          <a:p>
            <a:r>
              <a:rPr lang="en-US" sz="4000" dirty="0" smtClean="0"/>
              <a:t>Standard Normal </a:t>
            </a:r>
          </a:p>
          <a:p>
            <a:r>
              <a:rPr lang="en-US" sz="4000" dirty="0" smtClean="0"/>
              <a:t>distribution </a:t>
            </a:r>
          </a:p>
          <a:p>
            <a:endParaRPr lang="en-US" sz="4000" dirty="0" smtClean="0"/>
          </a:p>
          <a:p>
            <a:r>
              <a:rPr lang="en-US" sz="4000" dirty="0" smtClean="0"/>
              <a:t>10 nodes change </a:t>
            </a:r>
          </a:p>
          <a:p>
            <a:r>
              <a:rPr lang="en-US" sz="4000" dirty="0" smtClean="0"/>
              <a:t>Values (+10)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78645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Step Function</a:t>
            </a:r>
            <a:endParaRPr lang="en-US" sz="4000" b="1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857232"/>
            <a:ext cx="50720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874454"/>
            <a:ext cx="885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100 nodes. </a:t>
            </a:r>
          </a:p>
          <a:p>
            <a:r>
              <a:rPr lang="en-US" sz="4000" dirty="0" smtClean="0"/>
              <a:t>Standard Normal </a:t>
            </a:r>
          </a:p>
          <a:p>
            <a:r>
              <a:rPr lang="en-US" sz="4000" dirty="0" smtClean="0"/>
              <a:t>distribution </a:t>
            </a:r>
          </a:p>
          <a:p>
            <a:endParaRPr lang="en-US" sz="4000" dirty="0" smtClean="0"/>
          </a:p>
          <a:p>
            <a:r>
              <a:rPr lang="en-US" sz="4000" dirty="0" smtClean="0"/>
              <a:t>10 nodes change </a:t>
            </a:r>
          </a:p>
          <a:p>
            <a:r>
              <a:rPr lang="en-US" sz="4000" dirty="0" smtClean="0"/>
              <a:t>Values (+10)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78645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Step Function</a:t>
            </a:r>
            <a:endParaRPr lang="en-US" sz="4000" b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874454"/>
            <a:ext cx="885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100 nodes. </a:t>
            </a:r>
          </a:p>
          <a:p>
            <a:r>
              <a:rPr lang="en-US" sz="4000" dirty="0" smtClean="0"/>
              <a:t>Standard Normal </a:t>
            </a:r>
          </a:p>
          <a:p>
            <a:r>
              <a:rPr lang="en-US" sz="4000" dirty="0" smtClean="0"/>
              <a:t>distribution </a:t>
            </a:r>
          </a:p>
          <a:p>
            <a:endParaRPr lang="en-US" sz="4000" dirty="0" smtClean="0"/>
          </a:p>
          <a:p>
            <a:r>
              <a:rPr lang="en-US" sz="4000" dirty="0" smtClean="0"/>
              <a:t>10 nodes change </a:t>
            </a:r>
          </a:p>
          <a:p>
            <a:r>
              <a:rPr lang="en-US" sz="4000" dirty="0" smtClean="0"/>
              <a:t>Values (+10)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995" t="3995"/>
          <a:stretch>
            <a:fillRect/>
          </a:stretch>
        </p:blipFill>
        <p:spPr bwMode="auto">
          <a:xfrm>
            <a:off x="3922750" y="850924"/>
            <a:ext cx="5078406" cy="50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78645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Creeping Value Change</a:t>
            </a:r>
            <a:endParaRPr lang="en-US" sz="4000" b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874454"/>
            <a:ext cx="37862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100 nodes. </a:t>
            </a:r>
          </a:p>
          <a:p>
            <a:r>
              <a:rPr lang="en-US" sz="4000" dirty="0" smtClean="0"/>
              <a:t>Standard Normal </a:t>
            </a:r>
          </a:p>
          <a:p>
            <a:r>
              <a:rPr lang="en-US" sz="4000" dirty="0" smtClean="0"/>
              <a:t>distribution </a:t>
            </a:r>
          </a:p>
          <a:p>
            <a:endParaRPr lang="en-US" sz="4000" dirty="0" smtClean="0"/>
          </a:p>
          <a:p>
            <a:r>
              <a:rPr lang="en-US" sz="4000" dirty="0" smtClean="0"/>
              <a:t>Every 10 steps, 10 nodes change </a:t>
            </a:r>
          </a:p>
          <a:p>
            <a:r>
              <a:rPr lang="en-US" sz="4000" dirty="0" smtClean="0"/>
              <a:t>Values (+0.01)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2750" y="857232"/>
            <a:ext cx="5078406" cy="50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78645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Creeping </a:t>
            </a:r>
            <a:r>
              <a:rPr lang="en-US" sz="4000" b="1" smtClean="0">
                <a:solidFill>
                  <a:srgbClr val="190DFF"/>
                </a:solidFill>
              </a:rPr>
              <a:t>Value Change</a:t>
            </a:r>
            <a:endParaRPr lang="en-US" sz="4000" b="1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874454"/>
            <a:ext cx="37862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100 nodes. </a:t>
            </a:r>
          </a:p>
          <a:p>
            <a:r>
              <a:rPr lang="en-US" sz="4000" dirty="0" smtClean="0"/>
              <a:t>Standard Normal </a:t>
            </a:r>
          </a:p>
          <a:p>
            <a:r>
              <a:rPr lang="en-US" sz="4000" dirty="0" smtClean="0"/>
              <a:t>distribution </a:t>
            </a:r>
          </a:p>
          <a:p>
            <a:endParaRPr lang="en-US" sz="4000" dirty="0" smtClean="0"/>
          </a:p>
          <a:p>
            <a:r>
              <a:rPr lang="en-US" sz="4000" dirty="0" smtClean="0"/>
              <a:t>Every 10 steps, 10 nodes change </a:t>
            </a:r>
          </a:p>
          <a:p>
            <a:r>
              <a:rPr lang="en-US" sz="4000" dirty="0" smtClean="0"/>
              <a:t>Values (+0.01)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2750" y="857232"/>
            <a:ext cx="5078406" cy="50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78645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874454"/>
            <a:ext cx="37862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100 nodes. </a:t>
            </a:r>
          </a:p>
          <a:p>
            <a:r>
              <a:rPr lang="en-US" sz="4000" dirty="0" smtClean="0"/>
              <a:t>Standard Normal </a:t>
            </a:r>
          </a:p>
          <a:p>
            <a:r>
              <a:rPr lang="en-US" sz="4000" dirty="0" smtClean="0"/>
              <a:t>distribution </a:t>
            </a:r>
          </a:p>
          <a:p>
            <a:endParaRPr lang="en-US" sz="4000" dirty="0" smtClean="0"/>
          </a:p>
          <a:p>
            <a:r>
              <a:rPr lang="en-US" sz="4000" dirty="0" smtClean="0"/>
              <a:t>Every 10 steps, 10 nodes change </a:t>
            </a:r>
          </a:p>
          <a:p>
            <a:r>
              <a:rPr lang="en-US" sz="4000" dirty="0" smtClean="0"/>
              <a:t>Values (+0.01)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714356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Creeping Value Change</a:t>
            </a:r>
            <a:endParaRPr lang="en-US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4"/>
            <a:ext cx="8858250" cy="585789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pic>
        <p:nvPicPr>
          <p:cNvPr id="17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352936"/>
            <a:ext cx="67151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852870"/>
            <a:ext cx="67151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995614"/>
            <a:ext cx="67151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3924308"/>
            <a:ext cx="671513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09796"/>
            <a:ext cx="67151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09928"/>
            <a:ext cx="671513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138622"/>
            <a:ext cx="67151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10060"/>
            <a:ext cx="671513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2672"/>
            <a:ext cx="67151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1498"/>
            <a:ext cx="67151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4242"/>
            <a:ext cx="671513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352672"/>
            <a:ext cx="67151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424242"/>
            <a:ext cx="671513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1234"/>
            <a:ext cx="671513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138490"/>
            <a:ext cx="67151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10060"/>
            <a:ext cx="671513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" descr="D:\ittay\mergeClusters\papers\outlierDetection - SYSTOR poster\coinSen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924176"/>
            <a:ext cx="67151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Sensor Network</a:t>
            </a:r>
            <a:endParaRPr lang="en-US" sz="4000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2844" y="891115"/>
            <a:ext cx="8858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Many sensors (at least thousands). </a:t>
            </a:r>
          </a:p>
          <a:p>
            <a:r>
              <a:rPr lang="en-US" sz="4000" dirty="0" smtClean="0"/>
              <a:t>Limited topology. </a:t>
            </a:r>
            <a:endParaRPr lang="en-US" sz="4000" dirty="0"/>
          </a:p>
        </p:txBody>
      </p:sp>
      <p:sp>
        <p:nvSpPr>
          <p:cNvPr id="29" name="Oval 28"/>
          <p:cNvSpPr/>
          <p:nvPr/>
        </p:nvSpPr>
        <p:spPr>
          <a:xfrm>
            <a:off x="5072066" y="1857364"/>
            <a:ext cx="2786082" cy="2786082"/>
          </a:xfrm>
          <a:prstGeom prst="ellipse">
            <a:avLst/>
          </a:prstGeom>
          <a:solidFill>
            <a:srgbClr val="190DFF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42844" y="5150006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Similar scenario in cloud monitoring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78645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874454"/>
            <a:ext cx="37862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100 nodes. </a:t>
            </a:r>
          </a:p>
          <a:p>
            <a:r>
              <a:rPr lang="en-US" sz="4000" dirty="0" smtClean="0"/>
              <a:t>Standard Normal </a:t>
            </a:r>
          </a:p>
          <a:p>
            <a:r>
              <a:rPr lang="en-US" sz="4000" dirty="0" smtClean="0"/>
              <a:t>distribution </a:t>
            </a:r>
          </a:p>
          <a:p>
            <a:endParaRPr lang="en-US" sz="4000" dirty="0" smtClean="0"/>
          </a:p>
          <a:p>
            <a:r>
              <a:rPr lang="en-US" sz="4000" dirty="0" smtClean="0"/>
              <a:t>10 nodes change Values (+10) for 100 steps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60" y="571480"/>
            <a:ext cx="5333996" cy="533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Response to Step Function</a:t>
            </a:r>
            <a:endParaRPr lang="en-US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78645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98" y="642918"/>
            <a:ext cx="5262558" cy="52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Response to Step Function</a:t>
            </a:r>
            <a:endParaRPr lang="en-US" sz="4000" b="1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874454"/>
            <a:ext cx="37862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100 nodes. </a:t>
            </a:r>
          </a:p>
          <a:p>
            <a:r>
              <a:rPr lang="en-US" sz="4000" dirty="0" smtClean="0"/>
              <a:t>Standard Normal </a:t>
            </a:r>
          </a:p>
          <a:p>
            <a:r>
              <a:rPr lang="en-US" sz="4000" dirty="0" smtClean="0"/>
              <a:t>distribution </a:t>
            </a:r>
          </a:p>
          <a:p>
            <a:endParaRPr lang="en-US" sz="4000" dirty="0" smtClean="0"/>
          </a:p>
          <a:p>
            <a:r>
              <a:rPr lang="en-US" sz="4000" dirty="0" smtClean="0"/>
              <a:t>10 nodes change Values (+10) for 100 steps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78645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Dynamic Network</a:t>
            </a:r>
            <a:endParaRPr lang="en-US" sz="4000" b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2844" y="874454"/>
            <a:ext cx="40719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Disc Graph</a:t>
            </a:r>
          </a:p>
          <a:p>
            <a:endParaRPr lang="en-US" sz="4000" dirty="0" smtClean="0"/>
          </a:p>
          <a:p>
            <a:r>
              <a:rPr lang="en-US" sz="4000" b="1" dirty="0" smtClean="0"/>
              <a:t>t=2500</a:t>
            </a:r>
            <a:r>
              <a:rPr lang="en-US" sz="4000" dirty="0" smtClean="0"/>
              <a:t>: 10 nodes </a:t>
            </a:r>
          </a:p>
          <a:p>
            <a:r>
              <a:rPr lang="en-US" sz="4000" dirty="0" smtClean="0"/>
              <a:t>range decay, 7 lost links</a:t>
            </a:r>
          </a:p>
          <a:p>
            <a:endParaRPr lang="en-US" sz="4000" dirty="0" smtClean="0"/>
          </a:p>
          <a:p>
            <a:r>
              <a:rPr lang="en-US" sz="4000" b="1" dirty="0" smtClean="0"/>
              <a:t>t=5000</a:t>
            </a:r>
            <a:r>
              <a:rPr lang="en-US" sz="4000" dirty="0" smtClean="0"/>
              <a:t>: </a:t>
            </a:r>
          </a:p>
          <a:p>
            <a:r>
              <a:rPr lang="en-US" sz="4000" dirty="0" smtClean="0"/>
              <a:t>Node crash.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934978"/>
            <a:ext cx="50006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578645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844" y="785794"/>
            <a:ext cx="88583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en-US" sz="3600" dirty="0" err="1" smtClean="0"/>
              <a:t>LiMoSense</a:t>
            </a:r>
            <a:r>
              <a:rPr lang="en-US" sz="3600" dirty="0" smtClean="0"/>
              <a:t> – </a:t>
            </a:r>
            <a:r>
              <a:rPr lang="en-US" sz="3600" dirty="0" smtClean="0"/>
              <a:t>Live Average Monitoring </a:t>
            </a:r>
            <a:r>
              <a:rPr lang="en-US" sz="3600" dirty="0" smtClean="0"/>
              <a:t>in error prone dynamic sensor networks</a:t>
            </a:r>
            <a:r>
              <a:rPr lang="en-US" sz="3600" dirty="0" smtClean="0"/>
              <a:t>.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190DFF"/>
                </a:solidFill>
              </a:rPr>
              <a:t>Live</a:t>
            </a:r>
            <a:r>
              <a:rPr lang="en-US" sz="3600" dirty="0" smtClean="0">
                <a:solidFill>
                  <a:srgbClr val="190DFF"/>
                </a:solidFill>
              </a:rPr>
              <a:t>: </a:t>
            </a:r>
            <a:r>
              <a:rPr lang="en-US" sz="3600" dirty="0" smtClean="0"/>
              <a:t>aggregate dynamic data reads.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Fault tolerant: </a:t>
            </a:r>
            <a:r>
              <a:rPr lang="en-US" sz="3600" dirty="0" smtClean="0"/>
              <a:t>Message loss, link failure and node crash.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Correctness in dynamic asynchronous settings. </a:t>
            </a:r>
            <a:endParaRPr lang="en-US" sz="3600" dirty="0" smtClean="0"/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Exponential convergence after GST. </a:t>
            </a:r>
            <a:endParaRPr lang="en-US" sz="3600" dirty="0" smtClean="0"/>
          </a:p>
          <a:p>
            <a:pPr marL="742950" indent="-742950">
              <a:buFont typeface="Arial" pitchFamily="34" charset="0"/>
              <a:buChar char="•"/>
            </a:pPr>
            <a:r>
              <a:rPr lang="en-US" sz="3600" dirty="0" smtClean="0"/>
              <a:t>Quick </a:t>
            </a:r>
            <a:r>
              <a:rPr lang="en-US" sz="3600" dirty="0" smtClean="0"/>
              <a:t>dynamic behavior. </a:t>
            </a:r>
            <a:endParaRPr lang="en-US" sz="3600" dirty="0" smtClean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42875" y="6000768"/>
            <a:ext cx="8858250" cy="785818"/>
          </a:xfrm>
          <a:prstGeom prst="roundRect">
            <a:avLst>
              <a:gd name="adj" fmla="val 2160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en-US" sz="2000" dirty="0" err="1">
                <a:solidFill>
                  <a:schemeClr val="tx1"/>
                </a:solidFill>
              </a:rPr>
              <a:t>Ittay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Eyal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Idit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Keidar</a:t>
            </a:r>
            <a:r>
              <a:rPr lang="en-US" sz="2000" dirty="0">
                <a:solidFill>
                  <a:schemeClr val="tx1"/>
                </a:solidFill>
              </a:rPr>
              <a:t>, Raphael Rom. </a:t>
            </a:r>
            <a:r>
              <a:rPr lang="en-US" sz="2000" i="1" dirty="0" err="1" smtClean="0">
                <a:solidFill>
                  <a:srgbClr val="0000FF"/>
                </a:solidFill>
              </a:rPr>
              <a:t>LiMoSense</a:t>
            </a:r>
            <a:r>
              <a:rPr lang="en-US" sz="2000" i="1" dirty="0" smtClean="0">
                <a:solidFill>
                  <a:srgbClr val="0000FF"/>
                </a:solidFill>
              </a:rPr>
              <a:t> - Live Monitoring in Dynamic Sensor Networks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Technion</a:t>
            </a:r>
            <a:r>
              <a:rPr lang="en-US" sz="2000" dirty="0">
                <a:solidFill>
                  <a:schemeClr val="tx1"/>
                </a:solidFill>
              </a:rPr>
              <a:t> technical report CCIT </a:t>
            </a:r>
            <a:r>
              <a:rPr lang="en-US" sz="2000" dirty="0" smtClean="0">
                <a:solidFill>
                  <a:schemeClr val="tx1"/>
                </a:solidFill>
              </a:rPr>
              <a:t>#786 March 2011EE.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2571744"/>
            <a:ext cx="88583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Cooper Black" pitchFamily="18" charset="0"/>
              </a:rPr>
              <a:t>Good Questions</a:t>
            </a:r>
            <a:endParaRPr lang="en-US" sz="6600" b="1" dirty="0">
              <a:solidFill>
                <a:srgbClr val="0070C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3929067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90DFF"/>
                </a:solidFill>
              </a:rPr>
              <a:t>Convergence</a:t>
            </a:r>
            <a:endParaRPr lang="en-US" sz="4000" b="1" dirty="0"/>
          </a:p>
        </p:txBody>
      </p:sp>
      <p:pic>
        <p:nvPicPr>
          <p:cNvPr id="9" name="Picture 8" descr="pushCon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1785926"/>
            <a:ext cx="8858312" cy="1949416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44" y="989942"/>
            <a:ext cx="9001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Static convergence rate (push gossip):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214313"/>
            <a:ext cx="8858250" cy="4786323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214290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Average Aggregation</a:t>
            </a:r>
            <a:endParaRPr lang="en-US" sz="4000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2844" y="1116157"/>
            <a:ext cx="885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u="sng" dirty="0" smtClean="0"/>
              <a:t>Target</a:t>
            </a:r>
            <a:r>
              <a:rPr lang="en-US" sz="4000" dirty="0" smtClean="0"/>
              <a:t>: Average of read values. </a:t>
            </a:r>
          </a:p>
          <a:p>
            <a:r>
              <a:rPr lang="en-US" sz="4000" u="sng" dirty="0" smtClean="0"/>
              <a:t>Reason</a:t>
            </a:r>
            <a:r>
              <a:rPr lang="en-US" sz="4000" dirty="0" smtClean="0"/>
              <a:t>: 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Environmental monitoring. 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Cloud computing load monitoring. </a:t>
            </a:r>
          </a:p>
          <a:p>
            <a:r>
              <a:rPr lang="en-US" sz="4000" u="sng" dirty="0" smtClean="0"/>
              <a:t>Challenge</a:t>
            </a:r>
            <a:r>
              <a:rPr lang="en-US" sz="4000" dirty="0" smtClean="0"/>
              <a:t>: Cannot collect the values. </a:t>
            </a:r>
          </a:p>
          <a:p>
            <a:r>
              <a:rPr lang="en-US" sz="4000" u="sng" dirty="0" smtClean="0"/>
              <a:t>Solution</a:t>
            </a:r>
            <a:r>
              <a:rPr lang="en-US" sz="4000" dirty="0" smtClean="0"/>
              <a:t>: In-network aggregation. 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285720" y="5214950"/>
            <a:ext cx="8001056" cy="1214446"/>
          </a:xfrm>
          <a:prstGeom prst="roundRect">
            <a:avLst>
              <a:gd name="adj" fmla="val 1408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Hierarchical solution? </a:t>
            </a:r>
          </a:p>
          <a:p>
            <a:pPr algn="ctr" rtl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Not robust.</a:t>
            </a:r>
            <a:endParaRPr lang="he-IL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857761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Static error-free aggregation [1,2]</a:t>
            </a:r>
            <a:endParaRPr lang="en-US" sz="4000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2844" y="785794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Bidirectional communication gossip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142875" y="6000750"/>
            <a:ext cx="8858250" cy="71437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D. </a:t>
            </a:r>
            <a:r>
              <a:rPr lang="en-US" sz="1400" dirty="0" err="1">
                <a:solidFill>
                  <a:schemeClr val="tx1"/>
                </a:solidFill>
              </a:rPr>
              <a:t>Kempe</a:t>
            </a:r>
            <a:r>
              <a:rPr lang="en-US" sz="1400" dirty="0">
                <a:solidFill>
                  <a:schemeClr val="tx1"/>
                </a:solidFill>
              </a:rPr>
              <a:t>, A. Dobra, and J. </a:t>
            </a:r>
            <a:r>
              <a:rPr lang="en-US" sz="1400" dirty="0" err="1">
                <a:solidFill>
                  <a:schemeClr val="tx1"/>
                </a:solidFill>
              </a:rPr>
              <a:t>Gehrke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i="1" dirty="0">
                <a:solidFill>
                  <a:schemeClr val="tx1"/>
                </a:solidFill>
              </a:rPr>
              <a:t>Gossip-based computation of aggregate information</a:t>
            </a:r>
            <a:r>
              <a:rPr lang="en-US" sz="1400" dirty="0">
                <a:solidFill>
                  <a:schemeClr val="tx1"/>
                </a:solidFill>
              </a:rPr>
              <a:t>. In FOCS, 2003.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S. </a:t>
            </a:r>
            <a:r>
              <a:rPr lang="en-US" sz="1400" dirty="0" err="1">
                <a:solidFill>
                  <a:schemeClr val="tx1"/>
                </a:solidFill>
              </a:rPr>
              <a:t>Nath</a:t>
            </a:r>
            <a:r>
              <a:rPr lang="en-US" sz="1400" dirty="0">
                <a:solidFill>
                  <a:schemeClr val="tx1"/>
                </a:solidFill>
              </a:rPr>
              <a:t>, P. B. Gibbons, S. </a:t>
            </a:r>
            <a:r>
              <a:rPr lang="en-US" sz="1400" dirty="0" err="1">
                <a:solidFill>
                  <a:schemeClr val="tx1"/>
                </a:solidFill>
              </a:rPr>
              <a:t>Seshan</a:t>
            </a:r>
            <a:r>
              <a:rPr lang="en-US" sz="1400" dirty="0">
                <a:solidFill>
                  <a:schemeClr val="tx1"/>
                </a:solidFill>
              </a:rPr>
              <a:t>, and Z. R. Anderson. </a:t>
            </a:r>
            <a:r>
              <a:rPr lang="en-US" sz="1400" i="1" dirty="0">
                <a:solidFill>
                  <a:schemeClr val="tx1"/>
                </a:solidFill>
              </a:rPr>
              <a:t>Synopsis diffusion for robust aggregation in sensor networks</a:t>
            </a:r>
            <a:r>
              <a:rPr lang="en-US" sz="1400" dirty="0">
                <a:solidFill>
                  <a:schemeClr val="tx1"/>
                </a:solidFill>
              </a:rPr>
              <a:t>. In </a:t>
            </a:r>
            <a:r>
              <a:rPr lang="en-US" sz="1400" dirty="0" err="1">
                <a:solidFill>
                  <a:schemeClr val="tx1"/>
                </a:solidFill>
              </a:rPr>
              <a:t>SenSys</a:t>
            </a:r>
            <a:r>
              <a:rPr lang="en-US" sz="1400" dirty="0">
                <a:solidFill>
                  <a:schemeClr val="tx1"/>
                </a:solidFill>
              </a:rPr>
              <a:t>, 2004.</a:t>
            </a:r>
            <a:endParaRPr lang="he-IL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00166" y="1829677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7158" y="3186999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14480" y="2972685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6" idx="3"/>
            <a:endCxn id="22" idx="7"/>
          </p:cNvCxnSpPr>
          <p:nvPr/>
        </p:nvCxnSpPr>
        <p:spPr>
          <a:xfrm rot="5400000">
            <a:off x="798786" y="2485619"/>
            <a:ext cx="902694" cy="688380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143372" y="1829677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000364" y="3186999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57686" y="2972685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5" idx="2"/>
            <a:endCxn id="34" idx="6"/>
          </p:cNvCxnSpPr>
          <p:nvPr/>
        </p:nvCxnSpPr>
        <p:spPr>
          <a:xfrm rot="10800000" flipV="1">
            <a:off x="3643306" y="3294156"/>
            <a:ext cx="714380" cy="214314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786578" y="1829677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43570" y="3186999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000892" y="2972685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1" idx="2"/>
            <a:endCxn id="40" idx="6"/>
          </p:cNvCxnSpPr>
          <p:nvPr/>
        </p:nvCxnSpPr>
        <p:spPr>
          <a:xfrm rot="10800000" flipV="1">
            <a:off x="6286512" y="3294156"/>
            <a:ext cx="714380" cy="214314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14282" y="1615363"/>
            <a:ext cx="2357454" cy="2500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857488" y="1615363"/>
            <a:ext cx="2357454" cy="2500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500694" y="1615363"/>
            <a:ext cx="2357454" cy="2500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42910" y="393443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t=1</a:t>
            </a:r>
            <a:endParaRPr lang="en-US" sz="5400" dirty="0"/>
          </a:p>
        </p:txBody>
      </p:sp>
      <p:sp>
        <p:nvSpPr>
          <p:cNvPr id="47" name="TextBox 46"/>
          <p:cNvSpPr txBox="1"/>
          <p:nvPr/>
        </p:nvSpPr>
        <p:spPr>
          <a:xfrm>
            <a:off x="3357554" y="3934430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t=2</a:t>
            </a:r>
            <a:endParaRPr lang="en-US" sz="5400" dirty="0"/>
          </a:p>
        </p:txBody>
      </p:sp>
      <p:sp>
        <p:nvSpPr>
          <p:cNvPr id="48" name="TextBox 47"/>
          <p:cNvSpPr txBox="1"/>
          <p:nvPr/>
        </p:nvSpPr>
        <p:spPr>
          <a:xfrm>
            <a:off x="6000760" y="393443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t=3</a:t>
            </a:r>
            <a:endParaRPr lang="en-US" sz="5400" dirty="0"/>
          </a:p>
        </p:txBody>
      </p:sp>
      <p:sp>
        <p:nvSpPr>
          <p:cNvPr id="49" name="Oval 48"/>
          <p:cNvSpPr/>
          <p:nvPr/>
        </p:nvSpPr>
        <p:spPr>
          <a:xfrm>
            <a:off x="7929586" y="2686933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286776" y="2686933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643966" y="2686933"/>
            <a:ext cx="285752" cy="2857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857761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Static error-free aggregation [1,2]</a:t>
            </a:r>
            <a:endParaRPr lang="en-US" sz="4000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2844" y="785794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Unidirectional communication gossip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142875" y="6000750"/>
            <a:ext cx="8858250" cy="71437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D. </a:t>
            </a:r>
            <a:r>
              <a:rPr lang="en-US" sz="1400" dirty="0" err="1">
                <a:solidFill>
                  <a:schemeClr val="tx1"/>
                </a:solidFill>
              </a:rPr>
              <a:t>Kempe</a:t>
            </a:r>
            <a:r>
              <a:rPr lang="en-US" sz="1400" dirty="0">
                <a:solidFill>
                  <a:schemeClr val="tx1"/>
                </a:solidFill>
              </a:rPr>
              <a:t>, A. Dobra, and J. </a:t>
            </a:r>
            <a:r>
              <a:rPr lang="en-US" sz="1400" dirty="0" err="1">
                <a:solidFill>
                  <a:schemeClr val="tx1"/>
                </a:solidFill>
              </a:rPr>
              <a:t>Gehrke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i="1" dirty="0">
                <a:solidFill>
                  <a:schemeClr val="tx1"/>
                </a:solidFill>
              </a:rPr>
              <a:t>Gossip-based computation of aggregate information</a:t>
            </a:r>
            <a:r>
              <a:rPr lang="en-US" sz="1400" dirty="0">
                <a:solidFill>
                  <a:schemeClr val="tx1"/>
                </a:solidFill>
              </a:rPr>
              <a:t>. In FOCS, 2003.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S. </a:t>
            </a:r>
            <a:r>
              <a:rPr lang="en-US" sz="1400" dirty="0" err="1">
                <a:solidFill>
                  <a:schemeClr val="tx1"/>
                </a:solidFill>
              </a:rPr>
              <a:t>Nath</a:t>
            </a:r>
            <a:r>
              <a:rPr lang="en-US" sz="1400" dirty="0">
                <a:solidFill>
                  <a:schemeClr val="tx1"/>
                </a:solidFill>
              </a:rPr>
              <a:t>, P. B. Gibbons, S. </a:t>
            </a:r>
            <a:r>
              <a:rPr lang="en-US" sz="1400" dirty="0" err="1">
                <a:solidFill>
                  <a:schemeClr val="tx1"/>
                </a:solidFill>
              </a:rPr>
              <a:t>Seshan</a:t>
            </a:r>
            <a:r>
              <a:rPr lang="en-US" sz="1400" dirty="0">
                <a:solidFill>
                  <a:schemeClr val="tx1"/>
                </a:solidFill>
              </a:rPr>
              <a:t>, and Z. R. Anderson. </a:t>
            </a:r>
            <a:r>
              <a:rPr lang="en-US" sz="1400" i="1" dirty="0">
                <a:solidFill>
                  <a:schemeClr val="tx1"/>
                </a:solidFill>
              </a:rPr>
              <a:t>Synopsis diffusion for robust aggregation in sensor networks</a:t>
            </a:r>
            <a:r>
              <a:rPr lang="en-US" sz="1400" dirty="0">
                <a:solidFill>
                  <a:schemeClr val="tx1"/>
                </a:solidFill>
              </a:rPr>
              <a:t>. In </a:t>
            </a:r>
            <a:r>
              <a:rPr lang="en-US" sz="1400" dirty="0" err="1">
                <a:solidFill>
                  <a:schemeClr val="tx1"/>
                </a:solidFill>
              </a:rPr>
              <a:t>SenSys</a:t>
            </a:r>
            <a:r>
              <a:rPr lang="en-US" sz="1400" dirty="0">
                <a:solidFill>
                  <a:schemeClr val="tx1"/>
                </a:solidFill>
              </a:rPr>
              <a:t>, 2004.</a:t>
            </a:r>
            <a:endParaRPr lang="he-IL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2910" y="3929066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5, 1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2910" y="2428868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3, 1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72264" y="3929066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4.3, 1.5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72264" y="2428868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3, 0.5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3" idx="4"/>
            <a:endCxn id="22" idx="0"/>
          </p:cNvCxnSpPr>
          <p:nvPr/>
        </p:nvCxnSpPr>
        <p:spPr>
          <a:xfrm rot="5400000">
            <a:off x="1500166" y="3607595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143240" y="1857364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Send half:</a:t>
            </a:r>
            <a:endParaRPr lang="en-US" sz="3200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42844" y="2428868"/>
            <a:ext cx="571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42844" y="3929066"/>
            <a:ext cx="571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714348" y="1357298"/>
            <a:ext cx="571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357422" y="1357298"/>
            <a:ext cx="571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964381" y="2250273"/>
            <a:ext cx="50006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178827" y="2250273"/>
            <a:ext cx="50006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74714" y="3143248"/>
          <a:ext cx="3254674" cy="1216032"/>
        </p:xfrm>
        <a:graphic>
          <a:graphicData uri="http://schemas.openxmlformats.org/presentationml/2006/ole">
            <p:oleObj spid="_x0000_s1026" name="Equation" r:id="rId3" imgW="1155600" imgH="43164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24999" y="2285992"/>
          <a:ext cx="2061381" cy="841380"/>
        </p:xfrm>
        <a:graphic>
          <a:graphicData uri="http://schemas.openxmlformats.org/presentationml/2006/ole">
            <p:oleObj spid="_x0000_s1027" name="Equation" r:id="rId4" imgW="622080" imgH="253800" progId="Equation.DSMT4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3143240" y="1857364"/>
            <a:ext cx="3357586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35124" y="3253073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(3, 0.5)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857761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Static error-free aggregation [1,2]</a:t>
            </a:r>
            <a:endParaRPr lang="en-US" sz="4000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2844" y="785794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Unidirectional communication gossip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142875" y="6000750"/>
            <a:ext cx="8858250" cy="71437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D. </a:t>
            </a:r>
            <a:r>
              <a:rPr lang="en-US" sz="1400" dirty="0" err="1">
                <a:solidFill>
                  <a:schemeClr val="tx1"/>
                </a:solidFill>
              </a:rPr>
              <a:t>Kempe</a:t>
            </a:r>
            <a:r>
              <a:rPr lang="en-US" sz="1400" dirty="0">
                <a:solidFill>
                  <a:schemeClr val="tx1"/>
                </a:solidFill>
              </a:rPr>
              <a:t>, A. Dobra, and J. </a:t>
            </a:r>
            <a:r>
              <a:rPr lang="en-US" sz="1400" dirty="0" err="1">
                <a:solidFill>
                  <a:schemeClr val="tx1"/>
                </a:solidFill>
              </a:rPr>
              <a:t>Gehrke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i="1" dirty="0">
                <a:solidFill>
                  <a:schemeClr val="tx1"/>
                </a:solidFill>
              </a:rPr>
              <a:t>Gossip-based computation of aggregate information</a:t>
            </a:r>
            <a:r>
              <a:rPr lang="en-US" sz="1400" dirty="0">
                <a:solidFill>
                  <a:schemeClr val="tx1"/>
                </a:solidFill>
              </a:rPr>
              <a:t>. In FOCS, 2003.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S. </a:t>
            </a:r>
            <a:r>
              <a:rPr lang="en-US" sz="1400" dirty="0" err="1">
                <a:solidFill>
                  <a:schemeClr val="tx1"/>
                </a:solidFill>
              </a:rPr>
              <a:t>Nath</a:t>
            </a:r>
            <a:r>
              <a:rPr lang="en-US" sz="1400" dirty="0">
                <a:solidFill>
                  <a:schemeClr val="tx1"/>
                </a:solidFill>
              </a:rPr>
              <a:t>, P. B. Gibbons, S. </a:t>
            </a:r>
            <a:r>
              <a:rPr lang="en-US" sz="1400" dirty="0" err="1">
                <a:solidFill>
                  <a:schemeClr val="tx1"/>
                </a:solidFill>
              </a:rPr>
              <a:t>Seshan</a:t>
            </a:r>
            <a:r>
              <a:rPr lang="en-US" sz="1400" dirty="0">
                <a:solidFill>
                  <a:schemeClr val="tx1"/>
                </a:solidFill>
              </a:rPr>
              <a:t>, and Z. R. Anderson. </a:t>
            </a:r>
            <a:r>
              <a:rPr lang="en-US" sz="1400" i="1" dirty="0">
                <a:solidFill>
                  <a:schemeClr val="tx1"/>
                </a:solidFill>
              </a:rPr>
              <a:t>Synopsis diffusion for robust aggregation in sensor networks</a:t>
            </a:r>
            <a:r>
              <a:rPr lang="en-US" sz="1400" dirty="0">
                <a:solidFill>
                  <a:schemeClr val="tx1"/>
                </a:solidFill>
              </a:rPr>
              <a:t>. In </a:t>
            </a:r>
            <a:r>
              <a:rPr lang="en-US" sz="1400" dirty="0" err="1">
                <a:solidFill>
                  <a:schemeClr val="tx1"/>
                </a:solidFill>
              </a:rPr>
              <a:t>SenSys</a:t>
            </a:r>
            <a:r>
              <a:rPr lang="en-US" sz="1400" dirty="0">
                <a:solidFill>
                  <a:schemeClr val="tx1"/>
                </a:solidFill>
              </a:rPr>
              <a:t>, 2004.</a:t>
            </a:r>
            <a:endParaRPr lang="he-IL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2910" y="3929066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5, 1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2910" y="2428868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3, 1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72198" y="3929066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5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72198" y="2428868"/>
            <a:ext cx="2357454" cy="8572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5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5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23" idx="4"/>
            <a:endCxn id="22" idx="0"/>
          </p:cNvCxnSpPr>
          <p:nvPr/>
        </p:nvCxnSpPr>
        <p:spPr>
          <a:xfrm rot="5400000">
            <a:off x="1500166" y="3607595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42844" y="2428868"/>
            <a:ext cx="571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42844" y="3929066"/>
            <a:ext cx="571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714348" y="1357298"/>
            <a:ext cx="571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357422" y="1357298"/>
            <a:ext cx="571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964381" y="2250273"/>
            <a:ext cx="50006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178827" y="2250273"/>
            <a:ext cx="50006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35124" y="3253073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(3, 0.5)</a:t>
            </a:r>
            <a:endParaRPr lang="en-US" sz="36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502018" y="3498386"/>
            <a:ext cx="2212990" cy="2052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969541" y="2922120"/>
          <a:ext cx="1388277" cy="504828"/>
        </p:xfrm>
        <a:graphic>
          <a:graphicData uri="http://schemas.openxmlformats.org/presentationml/2006/ole">
            <p:oleObj spid="_x0000_s20484" name="Equation" r:id="rId3" imgW="419040" imgH="1522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42875"/>
            <a:ext cx="8858250" cy="4000505"/>
          </a:xfrm>
          <a:prstGeom prst="roundRect">
            <a:avLst>
              <a:gd name="adj" fmla="val 67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858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Static error-free aggregation</a:t>
            </a:r>
            <a:endParaRPr lang="en-US" sz="4000" b="1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2844" y="973281"/>
            <a:ext cx="88583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/>
              <a:t>Realistic? 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en-US" sz="4000" dirty="0" smtClean="0"/>
              <a:t>Monitoring </a:t>
            </a:r>
            <a:r>
              <a:rPr lang="en-US" sz="4000" dirty="0" smtClean="0">
                <a:sym typeface="Wingdings" pitchFamily="2" charset="2"/>
              </a:rPr>
              <a:t>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190DFF"/>
                </a:solidFill>
              </a:rPr>
              <a:t>Dynamic input! (restart?)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en-US" sz="4000" dirty="0" smtClean="0"/>
              <a:t>Cheap sensors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Crashes. 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en-US" sz="4000" dirty="0" smtClean="0">
                <a:sym typeface="Wingdings" pitchFamily="2" charset="2"/>
              </a:rPr>
              <a:t>Limited battery  </a:t>
            </a:r>
          </a:p>
          <a:p>
            <a:pPr marL="742950" indent="-742950" algn="r"/>
            <a:r>
              <a:rPr lang="en-US" sz="4000" dirty="0" smtClean="0">
                <a:solidFill>
                  <a:srgbClr val="FF0000"/>
                </a:solidFill>
                <a:sym typeface="Wingdings" pitchFamily="2" charset="2"/>
              </a:rPr>
              <a:t>Link failure and message loss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1197</Words>
  <Application>Microsoft Office PowerPoint</Application>
  <PresentationFormat>On-screen Show (4:3)</PresentationFormat>
  <Paragraphs>280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ittay</dc:creator>
  <cp:lastModifiedBy>ittay</cp:lastModifiedBy>
  <cp:revision>82</cp:revision>
  <dcterms:created xsi:type="dcterms:W3CDTF">2011-03-15T09:05:54Z</dcterms:created>
  <dcterms:modified xsi:type="dcterms:W3CDTF">2011-09-08T14:20:11Z</dcterms:modified>
</cp:coreProperties>
</file>